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4"/>
    <p:sldMasterId id="2147483688" r:id="rId5"/>
    <p:sldMasterId id="2147483674" r:id="rId6"/>
  </p:sldMasterIdLst>
  <p:notesMasterIdLst>
    <p:notesMasterId r:id="rId23"/>
  </p:notesMasterIdLst>
  <p:sldIdLst>
    <p:sldId id="277" r:id="rId7"/>
    <p:sldId id="257" r:id="rId8"/>
    <p:sldId id="260" r:id="rId9"/>
    <p:sldId id="261" r:id="rId10"/>
    <p:sldId id="291" r:id="rId11"/>
    <p:sldId id="279" r:id="rId12"/>
    <p:sldId id="290" r:id="rId13"/>
    <p:sldId id="283" r:id="rId14"/>
    <p:sldId id="285" r:id="rId15"/>
    <p:sldId id="286" r:id="rId16"/>
    <p:sldId id="288" r:id="rId17"/>
    <p:sldId id="284" r:id="rId18"/>
    <p:sldId id="289" r:id="rId19"/>
    <p:sldId id="259" r:id="rId20"/>
    <p:sldId id="280" r:id="rId21"/>
    <p:sldId id="278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8"/>
  </p:normalViewPr>
  <p:slideViewPr>
    <p:cSldViewPr snapToGrid="0">
      <p:cViewPr varScale="1">
        <p:scale>
          <a:sx n="99" d="100"/>
          <a:sy n="99" d="100"/>
        </p:scale>
        <p:origin x="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font" Target="fonts/font11.fntdata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dotnet/machine-learning/resources/improve-machine-learning-model-ml-net" TargetMode="External"/><Relationship Id="rId3" Type="http://schemas.openxmlformats.org/officeDocument/2006/relationships/hyperlink" Target="https://www.theurlist.com/letslearndotnet-ml" TargetMode="External"/><Relationship Id="rId7" Type="http://schemas.openxmlformats.org/officeDocument/2006/relationships/hyperlink" Target="https://docs.microsoft.com/en-us/dotnet/machine-learning/how-to-guides/train-machine-learning-model-ml-ne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cs.microsoft.com/en-us/dotnet/machine-learning/how-to-guides/machine-learning-model-predictions-ml-net" TargetMode="External"/><Relationship Id="rId5" Type="http://schemas.openxmlformats.org/officeDocument/2006/relationships/hyperlink" Target="https://docs.microsoft.com/en-us/learn/modules/predictive-maintenance-model-builder/" TargetMode="External"/><Relationship Id="rId4" Type="http://schemas.openxmlformats.org/officeDocument/2006/relationships/hyperlink" Target="https://dotnet.microsoft.com/learn/ml-dotn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8774BB-8B97-AC49-8B4E-E3A047B6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Tensorflow model compatible</a:t>
            </a:r>
          </a:p>
        </p:txBody>
      </p:sp>
      <p:pic>
        <p:nvPicPr>
          <p:cNvPr id="5122" name="Picture 2" descr="DNN stack diagram">
            <a:extLst>
              <a:ext uri="{FF2B5EF4-FFF2-40B4-BE49-F238E27FC236}">
                <a16:creationId xmlns:a16="http://schemas.microsoft.com/office/drawing/2014/main" id="{30C6D622-478C-D946-B904-07839643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557" y="1032060"/>
            <a:ext cx="6164194" cy="462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961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lowchart: Document 7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 workflow in ML.NET</a:t>
            </a:r>
          </a:p>
        </p:txBody>
      </p:sp>
      <p:pic>
        <p:nvPicPr>
          <p:cNvPr id="8194" name="Picture 2" descr="ML.NET application development flow including components for data generation, pipeline development, model training, model evaluation, and model usage">
            <a:extLst>
              <a:ext uri="{FF2B5EF4-FFF2-40B4-BE49-F238E27FC236}">
                <a16:creationId xmlns:a16="http://schemas.microsoft.com/office/drawing/2014/main" id="{30F1630D-7E22-734E-A54C-37AD9AA1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5165" y="0"/>
            <a:ext cx="5362328" cy="666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3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8774BB-8B97-AC49-8B4E-E3A047B6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ML.NET scenarios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8AD1DB5-2750-2C45-9AAF-221D5951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80935"/>
            <a:ext cx="11548872" cy="32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4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8774BB-8B97-AC49-8B4E-E3A047B6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AutoML</a:t>
            </a: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7DA351-60DB-A24C-B568-7C4B04BA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89" y="1863801"/>
            <a:ext cx="10448820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6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ADBA6-1400-B44F-BF3F-88F82D8CFFB3}"/>
              </a:ext>
            </a:extLst>
          </p:cNvPr>
          <p:cNvSpPr txBox="1"/>
          <p:nvPr/>
        </p:nvSpPr>
        <p:spPr>
          <a:xfrm>
            <a:off x="685800" y="620486"/>
            <a:ext cx="2242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B3BD-C6C1-A949-807A-9FCF0FBBC3BA}"/>
              </a:ext>
            </a:extLst>
          </p:cNvPr>
          <p:cNvSpPr txBox="1"/>
          <p:nvPr/>
        </p:nvSpPr>
        <p:spPr>
          <a:xfrm>
            <a:off x="685800" y="1702637"/>
            <a:ext cx="114642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https://www.theurlist.com/letslearndotnet-ml</a:t>
            </a:r>
            <a:endParaRPr lang="en-US" dirty="0"/>
          </a:p>
          <a:p>
            <a:r>
              <a:rPr lang="en-US" dirty="0">
                <a:hlinkClick r:id="rId4"/>
              </a:rPr>
              <a:t>https://dotnet.microsoft.com/learn/ml-dotnet</a:t>
            </a:r>
            <a:endParaRPr lang="en-US" dirty="0"/>
          </a:p>
          <a:p>
            <a:r>
              <a:rPr lang="en-US" dirty="0">
                <a:hlinkClick r:id="rId5"/>
              </a:rPr>
              <a:t>https://docs.microsoft.com/en-us/learn/modules/predictive-maintenance-model-builder/</a:t>
            </a:r>
            <a:endParaRPr lang="en-US" dirty="0"/>
          </a:p>
          <a:p>
            <a:r>
              <a:rPr lang="en-US" dirty="0">
                <a:hlinkClick r:id="rId6"/>
              </a:rPr>
              <a:t>https://docs.microsoft.com/en-us/dotnet/machine-learning/how-to-guides/machine-learning-model-predictions-ml-net</a:t>
            </a:r>
            <a:endParaRPr lang="en-US" dirty="0"/>
          </a:p>
          <a:p>
            <a:r>
              <a:rPr lang="en-US" dirty="0">
                <a:hlinkClick r:id="rId7"/>
              </a:rPr>
              <a:t>https://docs.microsoft.com/en-us/dotnet/machine-learning/how-to-guides/train-machine-learning-model-ml-net</a:t>
            </a:r>
            <a:endParaRPr lang="en-US" dirty="0"/>
          </a:p>
          <a:p>
            <a:r>
              <a:rPr lang="en-US" dirty="0">
                <a:hlinkClick r:id="rId8"/>
              </a:rPr>
              <a:t>https://docs.microsoft.com/en-us/dotnet/machine-learning/resources/improve-machine-learning-model-ml-net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microsoft.github.io</a:t>
            </a:r>
            <a:r>
              <a:rPr lang="en-US" dirty="0"/>
              <a:t>/</a:t>
            </a:r>
            <a:r>
              <a:rPr lang="en-US" dirty="0" err="1"/>
              <a:t>SandDance</a:t>
            </a:r>
            <a:r>
              <a:rPr lang="en-US" dirty="0"/>
              <a:t>/app/</a:t>
            </a:r>
          </a:p>
        </p:txBody>
      </p:sp>
    </p:spTree>
    <p:extLst>
      <p:ext uri="{BB962C8B-B14F-4D97-AF65-F5344CB8AC3E}">
        <p14:creationId xmlns:p14="http://schemas.microsoft.com/office/powerpoint/2010/main" val="2550999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9241-DD95-0243-8D3D-203A9CE4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47357"/>
          </a:xfrm>
        </p:spPr>
        <p:txBody>
          <a:bodyPr/>
          <a:lstStyle/>
          <a:p>
            <a:r>
              <a:rPr lang="en-US" dirty="0"/>
              <a:t>Thanks for joining	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3803A9C-C04F-9F45-9269-DE4A4EC78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2159" y="3506069"/>
            <a:ext cx="2505291" cy="2583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076EA8-E026-4FAD-863F-819E72049EF7}"/>
              </a:ext>
            </a:extLst>
          </p:cNvPr>
          <p:cNvSpPr txBox="1"/>
          <p:nvPr/>
        </p:nvSpPr>
        <p:spPr>
          <a:xfrm>
            <a:off x="885213" y="57872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https://www.facebook.com/devcafevn</a:t>
            </a:r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91FDB4E3-96D0-4A29-A228-694779BF6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4881200"/>
            <a:ext cx="2273738" cy="12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4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 Huynh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Machine Learning</a:t>
            </a:r>
          </a:p>
          <a:p>
            <a:r>
              <a:rPr lang="en-US" dirty="0"/>
              <a:t>ML.NET introduction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machine learning?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3BB1E9-FF81-9641-A713-623F01BAF844}"/>
              </a:ext>
            </a:extLst>
          </p:cNvPr>
          <p:cNvGrpSpPr/>
          <p:nvPr/>
        </p:nvGrpSpPr>
        <p:grpSpPr>
          <a:xfrm>
            <a:off x="2046514" y="2013857"/>
            <a:ext cx="7601974" cy="1415143"/>
            <a:chOff x="2046514" y="2013857"/>
            <a:chExt cx="7601974" cy="141514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C31F9AA-E3FC-5A41-B62B-18F0B2488E11}"/>
                </a:ext>
              </a:extLst>
            </p:cNvPr>
            <p:cNvSpPr/>
            <p:nvPr/>
          </p:nvSpPr>
          <p:spPr>
            <a:xfrm>
              <a:off x="3646714" y="2013857"/>
              <a:ext cx="3853543" cy="14151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Classical programming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2A963C-4C1B-CA4A-9BE0-0457A9A9E3CF}"/>
                </a:ext>
              </a:extLst>
            </p:cNvPr>
            <p:cNvSpPr txBox="1"/>
            <p:nvPr/>
          </p:nvSpPr>
          <p:spPr>
            <a:xfrm>
              <a:off x="2046514" y="2352096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B7B10-965F-464A-B3A5-EFB59801BCB7}"/>
                </a:ext>
              </a:extLst>
            </p:cNvPr>
            <p:cNvSpPr txBox="1"/>
            <p:nvPr/>
          </p:nvSpPr>
          <p:spPr>
            <a:xfrm>
              <a:off x="2046514" y="2874610"/>
              <a:ext cx="620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622B041-3DAF-3745-B75F-F3862A57A15C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2736126" y="2536762"/>
              <a:ext cx="812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EE008A-59B1-374A-8AA7-D78ACC17C6C4}"/>
                </a:ext>
              </a:extLst>
            </p:cNvPr>
            <p:cNvCxnSpPr/>
            <p:nvPr/>
          </p:nvCxnSpPr>
          <p:spPr>
            <a:xfrm>
              <a:off x="2721703" y="3059276"/>
              <a:ext cx="812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5A6001-6FAB-A049-BF2F-A7D143C6A83F}"/>
                </a:ext>
              </a:extLst>
            </p:cNvPr>
            <p:cNvCxnSpPr/>
            <p:nvPr/>
          </p:nvCxnSpPr>
          <p:spPr>
            <a:xfrm>
              <a:off x="7609389" y="2721428"/>
              <a:ext cx="812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9AA1EB-6F74-644C-9462-1E65EC96FC87}"/>
                </a:ext>
              </a:extLst>
            </p:cNvPr>
            <p:cNvSpPr txBox="1"/>
            <p:nvPr/>
          </p:nvSpPr>
          <p:spPr>
            <a:xfrm>
              <a:off x="8675914" y="2536762"/>
              <a:ext cx="972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Answers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17BF14-C795-0148-AFDD-FAE715FDC083}"/>
              </a:ext>
            </a:extLst>
          </p:cNvPr>
          <p:cNvGrpSpPr/>
          <p:nvPr/>
        </p:nvGrpSpPr>
        <p:grpSpPr>
          <a:xfrm>
            <a:off x="2046514" y="3958996"/>
            <a:ext cx="7319012" cy="1415143"/>
            <a:chOff x="2046514" y="3958996"/>
            <a:chExt cx="7319012" cy="141514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81C09A5-7A9B-404F-8032-9970F73AF470}"/>
                </a:ext>
              </a:extLst>
            </p:cNvPr>
            <p:cNvSpPr/>
            <p:nvPr/>
          </p:nvSpPr>
          <p:spPr>
            <a:xfrm>
              <a:off x="3646714" y="3958996"/>
              <a:ext cx="3853543" cy="14151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Learning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F6B786-9D57-214B-9003-E3DB29FCB4F7}"/>
                </a:ext>
              </a:extLst>
            </p:cNvPr>
            <p:cNvSpPr txBox="1"/>
            <p:nvPr/>
          </p:nvSpPr>
          <p:spPr>
            <a:xfrm>
              <a:off x="2046514" y="4297235"/>
              <a:ext cx="972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Answers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0561CA-6328-B844-AE38-C09056BF2A6C}"/>
                </a:ext>
              </a:extLst>
            </p:cNvPr>
            <p:cNvSpPr txBox="1"/>
            <p:nvPr/>
          </p:nvSpPr>
          <p:spPr>
            <a:xfrm>
              <a:off x="2046514" y="4819749"/>
              <a:ext cx="620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6ED307-95FB-804F-BD2F-CCDC204BC98C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3019088" y="4481901"/>
              <a:ext cx="5296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7F1AF0F-F93B-E548-B936-7767748B259C}"/>
                </a:ext>
              </a:extLst>
            </p:cNvPr>
            <p:cNvCxnSpPr/>
            <p:nvPr/>
          </p:nvCxnSpPr>
          <p:spPr>
            <a:xfrm>
              <a:off x="2721703" y="5004415"/>
              <a:ext cx="812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B9ED50-F38F-344F-9E8A-AC26F8C0340C}"/>
                </a:ext>
              </a:extLst>
            </p:cNvPr>
            <p:cNvCxnSpPr/>
            <p:nvPr/>
          </p:nvCxnSpPr>
          <p:spPr>
            <a:xfrm>
              <a:off x="7609389" y="4666567"/>
              <a:ext cx="812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9DF977-27D2-974B-8B67-4EE94EB9427E}"/>
                </a:ext>
              </a:extLst>
            </p:cNvPr>
            <p:cNvSpPr txBox="1"/>
            <p:nvPr/>
          </p:nvSpPr>
          <p:spPr>
            <a:xfrm>
              <a:off x="8675914" y="4481901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machine learning?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B5AF1A-3E55-1B48-920A-FCEDC8CC55A5}"/>
              </a:ext>
            </a:extLst>
          </p:cNvPr>
          <p:cNvGrpSpPr/>
          <p:nvPr/>
        </p:nvGrpSpPr>
        <p:grpSpPr>
          <a:xfrm>
            <a:off x="2620216" y="2721428"/>
            <a:ext cx="7423207" cy="1415143"/>
            <a:chOff x="2046514" y="3958996"/>
            <a:chExt cx="7423207" cy="1415143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FD97B12-3B26-5E4E-9CF8-6E37F63DFA6A}"/>
                </a:ext>
              </a:extLst>
            </p:cNvPr>
            <p:cNvSpPr/>
            <p:nvPr/>
          </p:nvSpPr>
          <p:spPr>
            <a:xfrm>
              <a:off x="3646714" y="3958996"/>
              <a:ext cx="3853543" cy="14151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Learning</a:t>
              </a:r>
            </a:p>
            <a:p>
              <a:pPr algn="ctr"/>
              <a:r>
                <a:rPr lang="en-US" dirty="0"/>
                <a:t>algorithms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61097D-0107-F842-89DD-F008312E26FF}"/>
                </a:ext>
              </a:extLst>
            </p:cNvPr>
            <p:cNvSpPr txBox="1"/>
            <p:nvPr/>
          </p:nvSpPr>
          <p:spPr>
            <a:xfrm>
              <a:off x="2046514" y="4297235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Label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AEAC73-0103-3149-96DB-D99A14FC7552}"/>
                </a:ext>
              </a:extLst>
            </p:cNvPr>
            <p:cNvSpPr txBox="1"/>
            <p:nvPr/>
          </p:nvSpPr>
          <p:spPr>
            <a:xfrm>
              <a:off x="2046514" y="4819749"/>
              <a:ext cx="992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7A8C4AE-4A87-B24C-801F-F5902D0B5501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2729714" y="4481901"/>
              <a:ext cx="819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D30332-2806-D64B-95DB-1347B4660616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3038580" y="5004415"/>
              <a:ext cx="4957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55214F5-EC5D-4A48-9C46-1EBC43AD2285}"/>
                </a:ext>
              </a:extLst>
            </p:cNvPr>
            <p:cNvCxnSpPr/>
            <p:nvPr/>
          </p:nvCxnSpPr>
          <p:spPr>
            <a:xfrm>
              <a:off x="7609389" y="4666567"/>
              <a:ext cx="812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A133-1050-DE4A-AFD3-D454DCDF2BCD}"/>
                </a:ext>
              </a:extLst>
            </p:cNvPr>
            <p:cNvSpPr txBox="1"/>
            <p:nvPr/>
          </p:nvSpPr>
          <p:spPr>
            <a:xfrm>
              <a:off x="8675914" y="4481901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7473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9A1955-2641-C449-9CD1-3D63C10B1FF2}"/>
              </a:ext>
            </a:extLst>
          </p:cNvPr>
          <p:cNvSpPr/>
          <p:nvPr/>
        </p:nvSpPr>
        <p:spPr>
          <a:xfrm>
            <a:off x="5018314" y="2351314"/>
            <a:ext cx="2155372" cy="2155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97B847-2496-7443-B4D9-04705EEA842D}"/>
              </a:ext>
            </a:extLst>
          </p:cNvPr>
          <p:cNvSpPr/>
          <p:nvPr/>
        </p:nvSpPr>
        <p:spPr>
          <a:xfrm>
            <a:off x="7587343" y="1785257"/>
            <a:ext cx="1415143" cy="1415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Supervised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AA8D50-D053-724C-BE32-1F3792496ED5}"/>
              </a:ext>
            </a:extLst>
          </p:cNvPr>
          <p:cNvSpPr/>
          <p:nvPr/>
        </p:nvSpPr>
        <p:spPr>
          <a:xfrm>
            <a:off x="2993571" y="1785257"/>
            <a:ext cx="1513115" cy="1513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Unsupervised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12B323-4760-504A-8788-104C1893F9A6}"/>
              </a:ext>
            </a:extLst>
          </p:cNvPr>
          <p:cNvSpPr/>
          <p:nvPr/>
        </p:nvSpPr>
        <p:spPr>
          <a:xfrm>
            <a:off x="5312228" y="4925332"/>
            <a:ext cx="1567543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Reinforcement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997446-F403-0A4A-A2D0-D8CAB9934681}"/>
              </a:ext>
            </a:extLst>
          </p:cNvPr>
          <p:cNvCxnSpPr/>
          <p:nvPr/>
        </p:nvCxnSpPr>
        <p:spPr>
          <a:xfrm flipH="1" flipV="1">
            <a:off x="4604657" y="2775857"/>
            <a:ext cx="533400" cy="20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F0A6E9-5879-1B4B-85B7-385E5B0DF37A}"/>
              </a:ext>
            </a:extLst>
          </p:cNvPr>
          <p:cNvCxnSpPr>
            <a:cxnSpLocks/>
          </p:cNvCxnSpPr>
          <p:nvPr/>
        </p:nvCxnSpPr>
        <p:spPr>
          <a:xfrm flipV="1">
            <a:off x="7113815" y="2775857"/>
            <a:ext cx="386442" cy="20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BFAD58-25BC-5147-88B3-204594FF1082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6096000" y="4506686"/>
            <a:ext cx="0" cy="418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050B4D-ACF4-FF4D-80ED-1839A6B63CAB}"/>
              </a:ext>
            </a:extLst>
          </p:cNvPr>
          <p:cNvSpPr txBox="1"/>
          <p:nvPr/>
        </p:nvSpPr>
        <p:spPr>
          <a:xfrm>
            <a:off x="9318171" y="1877450"/>
            <a:ext cx="1693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Classification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Regression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0CB1D6-8491-0A48-B7CC-5DF4B9B2D1F1}"/>
              </a:ext>
            </a:extLst>
          </p:cNvPr>
          <p:cNvSpPr txBox="1"/>
          <p:nvPr/>
        </p:nvSpPr>
        <p:spPr>
          <a:xfrm>
            <a:off x="1025879" y="2028148"/>
            <a:ext cx="1652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Clustering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Dimension reduction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B1883E-3222-3541-88A9-C2C5741C5023}"/>
              </a:ext>
            </a:extLst>
          </p:cNvPr>
          <p:cNvSpPr txBox="1"/>
          <p:nvPr/>
        </p:nvSpPr>
        <p:spPr>
          <a:xfrm>
            <a:off x="6897233" y="5524437"/>
            <a:ext cx="307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Try, learn, failed, repeat</a:t>
            </a:r>
          </a:p>
          <a:p>
            <a:r>
              <a:rPr lang="en-US" dirty="0">
                <a:solidFill>
                  <a:srgbClr val="FF0000"/>
                </a:solidFill>
              </a:rPr>
              <a:t>(not supported by ML.NET yet)</a:t>
            </a:r>
          </a:p>
        </p:txBody>
      </p:sp>
    </p:spTree>
    <p:extLst>
      <p:ext uri="{BB962C8B-B14F-4D97-AF65-F5344CB8AC3E}">
        <p14:creationId xmlns:p14="http://schemas.microsoft.com/office/powerpoint/2010/main" val="278503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Move mouse over image">
            <a:extLst>
              <a:ext uri="{FF2B5EF4-FFF2-40B4-BE49-F238E27FC236}">
                <a16:creationId xmlns:a16="http://schemas.microsoft.com/office/drawing/2014/main" id="{8560052C-BEA5-4D43-8CF5-23A94D781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7717" y="998450"/>
            <a:ext cx="894950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5BCB7-BE54-6E46-8B2A-75352D4A2CA4}"/>
              </a:ext>
            </a:extLst>
          </p:cNvPr>
          <p:cNvSpPr txBox="1"/>
          <p:nvPr/>
        </p:nvSpPr>
        <p:spPr>
          <a:xfrm>
            <a:off x="4168942" y="6025632"/>
            <a:ext cx="712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https://scikit-</a:t>
            </a:r>
            <a:r>
              <a:rPr lang="en-US" dirty="0" err="1"/>
              <a:t>learn.org</a:t>
            </a:r>
            <a:r>
              <a:rPr lang="en-US" dirty="0"/>
              <a:t>/stable/tutorial/</a:t>
            </a:r>
            <a:r>
              <a:rPr lang="en-US" dirty="0" err="1"/>
              <a:t>machine_learning_map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0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8774BB-8B97-AC49-8B4E-E3A047B6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ML.NET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FDCD8-3CE7-7047-A0C5-EF06DB9B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Microsoft Machine Learning SDK (open source)</a:t>
            </a:r>
          </a:p>
          <a:p>
            <a:r>
              <a:rPr lang="en-US" dirty="0"/>
              <a:t>- Simple (but </a:t>
            </a:r>
            <a:r>
              <a:rPr lang="en-US" dirty="0" err="1"/>
              <a:t>powerfull</a:t>
            </a:r>
            <a:r>
              <a:rPr lang="en-US" dirty="0"/>
              <a:t>)</a:t>
            </a:r>
          </a:p>
          <a:p>
            <a:r>
              <a:rPr lang="en-US" dirty="0"/>
              <a:t>- We can apply to production</a:t>
            </a:r>
          </a:p>
          <a:p>
            <a:r>
              <a:rPr lang="en-US" dirty="0"/>
              <a:t>- Support major models (transfer learning)</a:t>
            </a:r>
          </a:p>
          <a:p>
            <a:pPr lvl="1"/>
            <a:r>
              <a:rPr lang="en-US" dirty="0"/>
              <a:t>- </a:t>
            </a:r>
            <a:r>
              <a:rPr lang="en-US" dirty="0" err="1"/>
              <a:t>TensforFlow</a:t>
            </a:r>
            <a:endParaRPr lang="en-US" dirty="0"/>
          </a:p>
          <a:p>
            <a:pPr marL="800100" lvl="1" indent="-342900">
              <a:buFontTx/>
              <a:buChar char="-"/>
            </a:pPr>
            <a:r>
              <a:rPr lang="en-US" dirty="0" err="1"/>
              <a:t>Onnx</a:t>
            </a:r>
            <a:endParaRPr lang="en-US" dirty="0"/>
          </a:p>
          <a:p>
            <a:r>
              <a:rPr lang="en-US" dirty="0"/>
              <a:t>- https://</a:t>
            </a:r>
            <a:r>
              <a:rPr lang="en-US" dirty="0" err="1"/>
              <a:t>github.com</a:t>
            </a:r>
            <a:r>
              <a:rPr lang="en-US" dirty="0"/>
              <a:t>/dotnet/</a:t>
            </a:r>
            <a:r>
              <a:rPr lang="en-US" dirty="0" err="1"/>
              <a:t>machinelearning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6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8774BB-8B97-AC49-8B4E-E3A047B6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deep learning</a:t>
            </a:r>
          </a:p>
        </p:txBody>
      </p:sp>
      <p:pic>
        <p:nvPicPr>
          <p:cNvPr id="3074" name="Picture 2" descr="Image Classification Training diagram">
            <a:extLst>
              <a:ext uri="{FF2B5EF4-FFF2-40B4-BE49-F238E27FC236}">
                <a16:creationId xmlns:a16="http://schemas.microsoft.com/office/drawing/2014/main" id="{68380E4F-3AE0-7847-87F4-94BBE0018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7531"/>
            <a:ext cx="12192000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550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B8D3460BD6A84685CB9FD547D3532F" ma:contentTypeVersion="13" ma:contentTypeDescription="Create a new document." ma:contentTypeScope="" ma:versionID="b069f293f105a9140cfa9d813e0dc09e">
  <xsd:schema xmlns:xsd="http://www.w3.org/2001/XMLSchema" xmlns:xs="http://www.w3.org/2001/XMLSchema" xmlns:p="http://schemas.microsoft.com/office/2006/metadata/properties" xmlns:ns1="http://schemas.microsoft.com/sharepoint/v3" xmlns:ns2="e09b038c-a053-490b-81d0-8e51a1f5d369" xmlns:ns3="c15db06a-e0a7-4432-9103-b58f19dc1cae" targetNamespace="http://schemas.microsoft.com/office/2006/metadata/properties" ma:root="true" ma:fieldsID="545552cea273f45ddd7948f126c58874" ns1:_="" ns2:_="" ns3:_="">
    <xsd:import namespace="http://schemas.microsoft.com/sharepoint/v3"/>
    <xsd:import namespace="e09b038c-a053-490b-81d0-8e51a1f5d369"/>
    <xsd:import namespace="c15db06a-e0a7-4432-9103-b58f19dc1c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PublishingStartDate" minOccurs="0"/>
                <xsd:element ref="ns1:PublishingExpirationDat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9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0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9b038c-a053-490b-81d0-8e51a1f5d3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db06a-e0a7-4432-9103-b58f19dc1c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8FDBD2-B4A6-4C05-9C56-4EB5927AF7A7}">
  <ds:schemaRefs>
    <ds:schemaRef ds:uri="http://purl.org/dc/elements/1.1/"/>
    <ds:schemaRef ds:uri="http://purl.org/dc/dcmitype/"/>
    <ds:schemaRef ds:uri="c15db06a-e0a7-4432-9103-b58f19dc1ca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e09b038c-a053-490b-81d0-8e51a1f5d369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10FDCD-8DE3-4D05-8437-E47AD319FD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09b038c-a053-490b-81d0-8e51a1f5d369"/>
    <ds:schemaRef ds:uri="c15db06a-e0a7-4432-9103-b58f19dc1c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EE5783-A002-417E-AA36-06B6F6BED8D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268</Words>
  <Application>Microsoft Macintosh PowerPoint</Application>
  <PresentationFormat>Widescreen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Open Sans</vt:lpstr>
      <vt:lpstr>Calibri</vt:lpstr>
      <vt:lpstr>Arial</vt:lpstr>
      <vt:lpstr>Consolas</vt:lpstr>
      <vt:lpstr>Calibri Light</vt:lpstr>
      <vt:lpstr>1_Office Theme</vt:lpstr>
      <vt:lpstr>3_Office Theme</vt:lpstr>
      <vt:lpstr>2_Office Theme</vt:lpstr>
      <vt:lpstr>PowerPoint Presentation</vt:lpstr>
      <vt:lpstr>ML.NET</vt:lpstr>
      <vt:lpstr>Agenda</vt:lpstr>
      <vt:lpstr>What’s machine learning?</vt:lpstr>
      <vt:lpstr>What’s machine learning?</vt:lpstr>
      <vt:lpstr>Machine learning algorithms</vt:lpstr>
      <vt:lpstr>PowerPoint Presentation</vt:lpstr>
      <vt:lpstr>ML.NET</vt:lpstr>
      <vt:lpstr>Support deep learning</vt:lpstr>
      <vt:lpstr>Tensorflow model compatible</vt:lpstr>
      <vt:lpstr>Machine learning workflow in ML.NET</vt:lpstr>
      <vt:lpstr>ML.NET scenarios</vt:lpstr>
      <vt:lpstr>AutoML</vt:lpstr>
      <vt:lpstr>Demo time</vt:lpstr>
      <vt:lpstr>PowerPoint Presentation</vt:lpstr>
      <vt:lpstr>Thanks for joining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Phi Huynh Ngoc</cp:lastModifiedBy>
  <cp:revision>44</cp:revision>
  <dcterms:created xsi:type="dcterms:W3CDTF">2020-08-18T20:47:27Z</dcterms:created>
  <dcterms:modified xsi:type="dcterms:W3CDTF">2021-11-13T03:21:00Z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0x010100FDB8D3460BD6A84685CB9FD547D3532F</vt:lpwstr>
  </property>
</Properties>
</file>